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17" r:id="rId2"/>
    <p:sldId id="292" r:id="rId3"/>
    <p:sldId id="258" r:id="rId4"/>
    <p:sldId id="294" r:id="rId5"/>
    <p:sldId id="259" r:id="rId6"/>
    <p:sldId id="293" r:id="rId7"/>
    <p:sldId id="308" r:id="rId8"/>
    <p:sldId id="307" r:id="rId9"/>
    <p:sldId id="276" r:id="rId10"/>
    <p:sldId id="277" r:id="rId11"/>
    <p:sldId id="278" r:id="rId12"/>
    <p:sldId id="318" r:id="rId13"/>
    <p:sldId id="320" r:id="rId14"/>
    <p:sldId id="321" r:id="rId15"/>
    <p:sldId id="319" r:id="rId16"/>
    <p:sldId id="279" r:id="rId17"/>
    <p:sldId id="280" r:id="rId18"/>
    <p:sldId id="282" r:id="rId19"/>
    <p:sldId id="283" r:id="rId20"/>
    <p:sldId id="284" r:id="rId21"/>
    <p:sldId id="262" r:id="rId22"/>
    <p:sldId id="325" r:id="rId23"/>
    <p:sldId id="322" r:id="rId24"/>
    <p:sldId id="289" r:id="rId25"/>
    <p:sldId id="290" r:id="rId26"/>
    <p:sldId id="327" r:id="rId27"/>
    <p:sldId id="328" r:id="rId28"/>
    <p:sldId id="323" r:id="rId29"/>
    <p:sldId id="300" r:id="rId30"/>
    <p:sldId id="324" r:id="rId31"/>
    <p:sldId id="316" r:id="rId32"/>
    <p:sldId id="260" r:id="rId33"/>
    <p:sldId id="326" r:id="rId34"/>
    <p:sldId id="295" r:id="rId35"/>
    <p:sldId id="296" r:id="rId36"/>
    <p:sldId id="297" r:id="rId37"/>
    <p:sldId id="29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52" autoAdjust="0"/>
    <p:restoredTop sz="94651" autoAdjust="0"/>
  </p:normalViewPr>
  <p:slideViewPr>
    <p:cSldViewPr snapToGrid="0" snapToObjects="1">
      <p:cViewPr varScale="1">
        <p:scale>
          <a:sx n="110" d="100"/>
          <a:sy n="110" d="100"/>
        </p:scale>
        <p:origin x="3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6/28/22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2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10" Type="http://schemas.openxmlformats.org/officeDocument/2006/relationships/image" Target="../media/image110.png"/><Relationship Id="rId4" Type="http://schemas.openxmlformats.org/officeDocument/2006/relationships/image" Target="../media/image50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69627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Here adding 0.8 says we want to add 0.8 as the between study variability. In other words, each effect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b="1" dirty="0">
                <a:latin typeface="Courier"/>
              </a:rPr>
              <a:t>(</a:t>
            </a:r>
            <a:r>
              <a:rPr b="1" dirty="0" err="1">
                <a:latin typeface="Courier"/>
              </a:rPr>
              <a:t>Ves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0.8</a:t>
            </a:r>
            <a:r>
              <a:rPr b="1" dirty="0">
                <a:latin typeface="Courier"/>
              </a:rPr>
              <a:t>)</a:t>
            </a:r>
            <a:r>
              <a:rPr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9116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57" y="107576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47365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7843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923"/>
            <a:ext cx="8229600" cy="1143000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923"/>
            <a:ext cx="8229600" cy="1143000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169307" y="1951673"/>
            <a:ext cx="29746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Each degree increase in acclimation temperature female heat tolerance changes by an average of 0.167∘C</a:t>
            </a:r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7" y="1648322"/>
            <a:ext cx="7334508" cy="1601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91" y="3106078"/>
            <a:ext cx="40005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0" y="4108683"/>
            <a:ext cx="7628968" cy="16647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589" y="123489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6843" y="2973111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84547" y="5544725"/>
            <a:ext cx="3359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5594231" y="4203174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912723" y="3515558"/>
            <a:ext cx="122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th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145453" y="2099104"/>
                <a:ext cx="3629105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3" y="2099104"/>
                <a:ext cx="3629105" cy="15465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1201191" y="3728749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91" y="3728749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828848" y="2171777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61663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906012" y="4849928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12" y="4849928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056" r="-6182" b="-80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333156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Two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rgbClr val="FF0000"/>
                </a:solidFill>
              </a:rPr>
              <a:t>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 – just looking at means may not be useful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rgbClr val="FF0000"/>
                </a:solidFill>
              </a:rPr>
              <a:t>Heterogeneity analysis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rgbClr val="FF0000"/>
                </a:solidFill>
              </a:rPr>
              <a:t>Meta-regression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304504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𝐬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132133" y="1031668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1" y="-24952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4883581" cy="52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4883581" cy="526041"/>
              </a:xfrm>
              <a:prstGeom prst="rect">
                <a:avLst/>
              </a:prstGeom>
              <a:blipFill>
                <a:blip r:embed="rId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598793" y="2551837"/>
            <a:ext cx="2522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/>
              <a:t>s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624617" cy="925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624617" cy="92538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997261" cy="7144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997261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46F8A-26DC-E57E-0213-3B37F44C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92A-F80A-6901-A341-D6F2A111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62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8BF5-73C4-A14D-A015-84760165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Meta-analysis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93BEA-7561-3949-88EE-2500CA300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en-US" dirty="0"/>
              <a:t>Fixed-effect (common-effect) and random-effects meta-analyses</a:t>
            </a:r>
          </a:p>
          <a:p>
            <a:pPr>
              <a:lnSpc>
                <a:spcPct val="130000"/>
              </a:lnSpc>
            </a:pPr>
            <a:r>
              <a:rPr lang="en-US" dirty="0"/>
              <a:t>Heterogeneity tests</a:t>
            </a:r>
          </a:p>
          <a:p>
            <a:pPr>
              <a:lnSpc>
                <a:spcPct val="130000"/>
              </a:lnSpc>
            </a:pPr>
            <a:r>
              <a:rPr lang="en-US" dirty="0"/>
              <a:t>Meta-regression (mixed-effects meta-analysis)</a:t>
            </a:r>
          </a:p>
          <a:p>
            <a:pPr>
              <a:lnSpc>
                <a:spcPct val="130000"/>
              </a:lnSpc>
            </a:pPr>
            <a:r>
              <a:rPr lang="en-US" dirty="0"/>
              <a:t>Publication bias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Are studies with significant results more likely to be published?</a:t>
            </a:r>
          </a:p>
        </p:txBody>
      </p:sp>
    </p:spTree>
    <p:extLst>
      <p:ext uri="{BB962C8B-B14F-4D97-AF65-F5344CB8AC3E}">
        <p14:creationId xmlns:p14="http://schemas.microsoft.com/office/powerpoint/2010/main" val="387165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-76200"/>
            <a:ext cx="4630003" cy="7010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-76200"/>
            <a:ext cx="4630003" cy="701040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85" y="145812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695464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695464" cy="39485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667" r="-49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638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638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613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𝐮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613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449" cy="925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449" cy="925253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10230" cy="925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10230" cy="925253"/>
              </a:xfrm>
              <a:prstGeom prst="rect">
                <a:avLst/>
              </a:prstGeom>
              <a:blipFill>
                <a:blip r:embed="rId10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5265</TotalTime>
  <Words>3572</Words>
  <Application>Microsoft Macintosh PowerPoint</Application>
  <PresentationFormat>On-screen Show (4:3)</PresentationFormat>
  <Paragraphs>268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Two main aims of  meta-analysis</vt:lpstr>
      <vt:lpstr>What meta-analysis is doing…</vt:lpstr>
      <vt:lpstr>Meta-analysis 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Meta-analytic Model</vt:lpstr>
      <vt:lpstr>Multilevel Meta-analytic Model</vt:lpstr>
      <vt:lpstr>Phylogenetic meta-analysis</vt:lpstr>
      <vt:lpstr>Phylogenetic meta-analysis</vt:lpstr>
      <vt:lpstr>PowerPoint Presentation</vt:lpstr>
      <vt:lpstr>More complex non-independence</vt:lpstr>
      <vt:lpstr>Shared-Control Non-independence</vt:lpstr>
      <vt:lpstr>Heterogeneity: I2 for multilevel models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203</cp:revision>
  <dcterms:created xsi:type="dcterms:W3CDTF">2022-06-05T22:41:34Z</dcterms:created>
  <dcterms:modified xsi:type="dcterms:W3CDTF">2022-06-28T01:22:39Z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